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65" r:id="rId4"/>
    <p:sldId id="271" r:id="rId5"/>
    <p:sldId id="260" r:id="rId6"/>
    <p:sldId id="263" r:id="rId7"/>
    <p:sldId id="267" r:id="rId8"/>
    <p:sldId id="272" r:id="rId9"/>
    <p:sldId id="262" r:id="rId10"/>
    <p:sldId id="264" r:id="rId11"/>
    <p:sldId id="268" r:id="rId12"/>
    <p:sldId id="269" r:id="rId13"/>
    <p:sldId id="270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A2C7D5-6EBF-40E1-9EA6-6DA31094DCB8}">
          <p14:sldIdLst>
            <p14:sldId id="258"/>
            <p14:sldId id="261"/>
            <p14:sldId id="265"/>
            <p14:sldId id="271"/>
          </p14:sldIdLst>
        </p14:section>
        <p14:section name="Introductions" id="{6668FE69-FD11-427E-B3EC-8871D3A563F0}">
          <p14:sldIdLst>
            <p14:sldId id="260"/>
            <p14:sldId id="263"/>
            <p14:sldId id="267"/>
            <p14:sldId id="272"/>
            <p14:sldId id="262"/>
            <p14:sldId id="264"/>
            <p14:sldId id="268"/>
            <p14:sldId id="269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1" d="100"/>
          <a:sy n="101" d="100"/>
        </p:scale>
        <p:origin x="30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3962-6CCB-C623-5012-61B3FD4FD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9A1F9-32E1-26C5-BE2E-EBB441A7A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13CB-8796-4350-785F-626437BC3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7E5E7-D160-ACB1-7314-3C7634A5A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24834-2934-0FAC-36A4-2B255156F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0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0B3E-BC65-75F8-70AD-2CCCB877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1D9ED1-E743-9A34-C761-01BA9D237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6D349-416C-2A7F-5FC5-C7185BD3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3A373-BADA-5298-E38D-8971781E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D05E1-A019-83D9-7E77-6B3B095B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4079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1D5508-C509-FB55-CDC3-E31A635A94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91082-ADD6-D8EE-7A37-A02D76D68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08917-B5F8-1B42-4F23-AA2C13CC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7887C-18F9-09FB-302C-4DB050C1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D6575-CDC3-B2DB-C0E7-DE6286FC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3354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FF7B-19E5-0C17-A44D-0F49731B6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529BD-8AD5-4C90-381B-696B06FD7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9AA57-6328-D761-1B11-D9873DB43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88C626-3B5B-F4E8-0A93-EC89BE632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7525A-676D-10C2-CF74-E9677BB1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1344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37A37-D5B6-E888-E952-4B3D3641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C5F61-2B92-DDFF-759A-6D88BAA2C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56E7E-C8B2-9ADF-F64C-222EAB23F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8FB70-9A87-6EA0-0138-264D947B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D4886-1E88-B400-D12D-3CFD3F3F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394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BD988-EEE5-2836-2A8B-42292CAA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01876-BF1A-EF40-020F-B0E810D6D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F299E-80D0-1889-3B0A-D4A722426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A3252-4E63-7997-B31F-CBE24103E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28C6E-B25E-063E-16CC-7D47628D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EF791-DE11-C09C-799D-29FD46C0E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79506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D75F-1CE3-A2BF-5018-7EA980C8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0053C-195A-3E82-F3BC-7A268169B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0BF84-C4D9-99EA-C560-8679D8219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65C20-F7A8-580C-2E7C-4EEC17083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EF0285-50BC-9E62-A918-C22EFB580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9B9C90-71E5-FAFF-6127-D5DC4D8A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05EBE-2005-B3FE-0E3B-25ED818E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AA16A-D4D3-54D7-A0C4-A23676E0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894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95998-7782-32A5-3BDC-F4B6B1542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F6861-182D-B0B1-4EBC-59B6230D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DDB3A-7005-A9C7-81E1-653245CB0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DD939-50F4-F052-3E0C-4CF8C1806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912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BCA5D3-97F0-F822-7A86-427CC6909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E31B6A-F8D5-9E17-BCD7-4D206CE1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F8629-235B-7124-FFC4-01B13D79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35633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7B54-FFF8-4B8C-C0A9-F2CD9211D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06FBC-057D-AE50-5408-EBE58B852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CFC1C7-AC0C-ED20-8530-B9ABFA7378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5769-108C-AFCA-BB63-6C29AE94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8FE04-058D-452C-EB5A-1AD74A254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BC613C-956A-AD57-EC60-2F1AB07A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2288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A0F89-1444-4143-17D5-B50186D4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46E37-4EA5-C9C1-EE19-3CB791117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656DE3-043B-1101-0D37-4B1C72E814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E9EE20-A8C6-8705-FBF0-99ED91F2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1F76FF-99CA-9E71-9EA7-9D953579C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4187E-0A4D-C097-664E-204E4E6E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8327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3CCE26-7D77-D1A0-7297-D9EC12D12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1AFCD-30DD-FED2-A65A-D228F8216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357FF-218F-97F5-9B20-28F900CFD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EF67D-ECC0-43BE-81D0-02F4D6CDCF27}" type="datetimeFigureOut">
              <a:rPr lang="en-CA" smtClean="0"/>
              <a:t>2024-01-15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B3F95-7DFE-77ED-908B-8E807491B3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DAB73-B876-14BC-C74B-A082EA42E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02540-0E58-4BE6-9EC8-CB7ED65092FA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6688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Financial graphs on a dark display">
            <a:extLst>
              <a:ext uri="{FF2B5EF4-FFF2-40B4-BE49-F238E27FC236}">
                <a16:creationId xmlns:a16="http://schemas.microsoft.com/office/drawing/2014/main" id="{B11D5EEF-C6DA-66F1-7D1B-20DD884FC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00660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COMP1631 Advanced Spreadsheets – Winter 2024 – Section 06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889DEEF-4162-09B8-D866-0ADF12AA6F2A}"/>
              </a:ext>
            </a:extLst>
          </p:cNvPr>
          <p:cNvSpPr txBox="1"/>
          <p:nvPr/>
        </p:nvSpPr>
        <p:spPr>
          <a:xfrm>
            <a:off x="2833530" y="2360760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Module 5</a:t>
            </a:r>
          </a:p>
        </p:txBody>
      </p:sp>
    </p:spTree>
    <p:extLst>
      <p:ext uri="{BB962C8B-B14F-4D97-AF65-F5344CB8AC3E}">
        <p14:creationId xmlns:p14="http://schemas.microsoft.com/office/powerpoint/2010/main" val="163827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5021120-5AF3-402D-BA7D-E4593603B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2110681"/>
            <a:ext cx="9439200" cy="3671762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487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298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641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89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786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</a:rPr>
              <a:t>Lecture 2 Tuesday, January 16, 2024</a:t>
            </a:r>
          </a:p>
          <a:p>
            <a:pPr marL="0" indent="0">
              <a:buNone/>
            </a:pPr>
            <a:r>
              <a:rPr lang="en-CA" sz="2000" dirty="0">
                <a:solidFill>
                  <a:schemeClr val="bg1"/>
                </a:solidFill>
              </a:rPr>
              <a:t>Today’s menu </a:t>
            </a:r>
            <a:r>
              <a:rPr lang="en-CA" sz="2000" i="1" dirty="0">
                <a:solidFill>
                  <a:schemeClr val="bg1"/>
                </a:solidFill>
              </a:rPr>
              <a:t>a la carte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FA3DC3-0026-66AB-2B7C-2D43D2DD9E6C}"/>
              </a:ext>
            </a:extLst>
          </p:cNvPr>
          <p:cNvSpPr txBox="1"/>
          <p:nvPr/>
        </p:nvSpPr>
        <p:spPr>
          <a:xfrm>
            <a:off x="1392667" y="3185650"/>
            <a:ext cx="10238894" cy="1015663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Apéritifs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2000" i="1" dirty="0">
                <a:solidFill>
                  <a:srgbClr val="FFC000">
                    <a:lumMod val="40000"/>
                    <a:lumOff val="60000"/>
                  </a:srgbClr>
                </a:solidFill>
                <a:latin typeface="Calibri" panose="020F0502020204030204"/>
              </a:rPr>
              <a:t>Module 5 Objectives</a:t>
            </a:r>
            <a:endParaRPr kumimoji="0" lang="en-CA" sz="2000" b="0" i="1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2000" b="0" i="1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Plat principal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Quick check quiz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Review Modules </a:t>
            </a:r>
            <a:r>
              <a:rPr lang="en-CA" sz="2000" i="1" dirty="0">
                <a:solidFill>
                  <a:srgbClr val="FFC000">
                    <a:lumMod val="40000"/>
                    <a:lumOff val="60000"/>
                  </a:srgbClr>
                </a:solidFill>
                <a:latin typeface="Calibri" panose="020F0502020204030204"/>
              </a:rPr>
              <a:t>5</a:t>
            </a:r>
            <a:endParaRPr kumimoji="0" lang="en-CA" sz="2000" b="0" i="1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Desserts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000" b="0" i="1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Module 5 Textbook Project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Tomato soup and croutons">
            <a:extLst>
              <a:ext uri="{FF2B5EF4-FFF2-40B4-BE49-F238E27FC236}">
                <a16:creationId xmlns:a16="http://schemas.microsoft.com/office/drawing/2014/main" id="{1969AEA2-48A4-B367-08B6-B070D4A34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67" y="4201313"/>
            <a:ext cx="2664129" cy="1776086"/>
          </a:xfrm>
          <a:prstGeom prst="rect">
            <a:avLst/>
          </a:prstGeom>
        </p:spPr>
      </p:pic>
      <p:pic>
        <p:nvPicPr>
          <p:cNvPr id="8" name="Picture 7" descr="Plate of spaghetti sprinkled with cheese">
            <a:extLst>
              <a:ext uri="{FF2B5EF4-FFF2-40B4-BE49-F238E27FC236}">
                <a16:creationId xmlns:a16="http://schemas.microsoft.com/office/drawing/2014/main" id="{5D2C5BCE-FF84-9A11-B9E4-FAC46DD7D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00" y="4195801"/>
            <a:ext cx="2662200" cy="1774800"/>
          </a:xfrm>
          <a:prstGeom prst="rect">
            <a:avLst/>
          </a:prstGeom>
        </p:spPr>
      </p:pic>
      <p:pic>
        <p:nvPicPr>
          <p:cNvPr id="11" name="Picture 10" descr="Cake slice on a plate">
            <a:extLst>
              <a:ext uri="{FF2B5EF4-FFF2-40B4-BE49-F238E27FC236}">
                <a16:creationId xmlns:a16="http://schemas.microsoft.com/office/drawing/2014/main" id="{2CBC755C-6E7B-B7EF-C40E-197151D55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597" y="4195801"/>
            <a:ext cx="2662200" cy="17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0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u="sng" dirty="0">
                <a:solidFill>
                  <a:schemeClr val="bg1"/>
                </a:solidFill>
              </a:rPr>
              <a:t>Before we start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Quick Quiz from last class: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1. What is wrong with the formula shown?</a:t>
            </a:r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Excel rows 1 to 5 and columns A and B.">
            <a:extLst>
              <a:ext uri="{FF2B5EF4-FFF2-40B4-BE49-F238E27FC236}">
                <a16:creationId xmlns:a16="http://schemas.microsoft.com/office/drawing/2014/main" id="{7658C886-8C05-575A-3CA0-6486C3E4D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738" y="3667167"/>
            <a:ext cx="5987706" cy="225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51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u="sng" dirty="0">
                <a:solidFill>
                  <a:schemeClr val="bg1"/>
                </a:solidFill>
              </a:rPr>
              <a:t>Before we start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Quick Quiz from last class: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2. Correct the given VLOOKUP formula according to information shown?</a:t>
            </a:r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BF1CF-D005-E330-A93E-E317BCF68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08" y="3553263"/>
            <a:ext cx="9293940" cy="26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7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6"/>
            <a:ext cx="9483880" cy="3789089"/>
          </a:xfrm>
        </p:spPr>
        <p:txBody>
          <a:bodyPr numCol="3" anchor="b">
            <a:noAutofit/>
          </a:bodyPr>
          <a:lstStyle/>
          <a:p>
            <a:pPr marL="0" indent="0">
              <a:buNone/>
            </a:pPr>
            <a:r>
              <a:rPr lang="en-US" u="sng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Module Objectives</a:t>
            </a:r>
          </a:p>
          <a:p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Section 5.1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Copy worksheets between workbooks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View a workbook in multiple windows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Organize worksheets in a worksheet group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Write a 3-D reference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Section 5.2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Write an external reference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Manage the security features of linked documents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Create a hyperlink to a document source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Link to an email address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Section 5.3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Create and apply a named range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Work with name scope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>
              <a:buFont typeface="Symbol" panose="05050102010706020507" pitchFamily="18" charset="2"/>
              <a:buChar char=""/>
            </a:pPr>
            <a:r>
              <a:rPr lang="en-US" sz="20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Create a workbook template</a:t>
            </a:r>
            <a:endParaRPr lang="en-CA" sz="20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CA" sz="2400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33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B6748D9-2C24-545A-57F5-013B7962E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10681"/>
            <a:ext cx="9437440" cy="419826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27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200" dirty="0">
                <a:solidFill>
                  <a:schemeClr val="bg2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</a:rPr>
              <a:t>Quick Quiz:</a:t>
            </a:r>
            <a:endParaRPr lang="en-CA" sz="32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dirty="0">
                <a:solidFill>
                  <a:schemeClr val="bg2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</a:rPr>
              <a:t>What is the first step in copying worksheets to another workbook?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endParaRPr lang="en-CA" sz="32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dirty="0">
                <a:solidFill>
                  <a:schemeClr val="bg2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</a:rPr>
              <a:t>True/False. The fastest way to copy an entire worksheet to press and hold the Alt key as you drag and drop the sheet tab.</a:t>
            </a:r>
            <a:endParaRPr lang="en-CA" sz="3200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3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6904E3-4734-B320-4E37-F6D10340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bg2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</a:rPr>
              <a:t>Quick Quiz: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chemeClr val="bg2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</a:rPr>
              <a:t>What is the first step in copying worksheets to another workbook?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endParaRPr lang="en-US" sz="2400" dirty="0">
              <a:solidFill>
                <a:schemeClr val="bg2"/>
              </a:solidFill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400" dirty="0">
                <a:solidFill>
                  <a:schemeClr val="bg2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</a:rPr>
              <a:t>(Answer: select the sheet tabs you want to copy)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400" dirty="0">
                <a:solidFill>
                  <a:schemeClr val="bg2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</a:rPr>
              <a:t>True/False. The fastest way to copy an entire worksheet to press and hold the Alt key as you drag and drop the sheet tab. 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endParaRPr lang="en-US" sz="2400" dirty="0">
              <a:solidFill>
                <a:schemeClr val="bg2"/>
              </a:solidFill>
              <a:latin typeface="Sylfaen" panose="010A0502050306030303" pitchFamily="18" charset="0"/>
              <a:ea typeface="Times New Roman" panose="02020603050405020304" pitchFamily="18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2400" dirty="0">
                <a:solidFill>
                  <a:schemeClr val="bg2"/>
                </a:solidFill>
                <a:effectLst/>
                <a:latin typeface="Sylfaen" panose="010A0502050306030303" pitchFamily="18" charset="0"/>
                <a:ea typeface="Times New Roman" panose="02020603050405020304" pitchFamily="18" charset="0"/>
              </a:rPr>
              <a:t>(Answer: False)</a:t>
            </a:r>
            <a:endParaRPr lang="en-CA" sz="2400" dirty="0">
              <a:solidFill>
                <a:schemeClr val="bg2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>
              <a:solidFill>
                <a:schemeClr val="bg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692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7C0853-530B-D0F2-0712-CED740598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69925"/>
            <a:ext cx="5450634" cy="1325563"/>
          </a:xfrm>
        </p:spPr>
        <p:txBody>
          <a:bodyPr anchor="b">
            <a:normAutofit/>
          </a:bodyPr>
          <a:lstStyle/>
          <a:p>
            <a:pPr algn="r"/>
            <a:r>
              <a:rPr lang="en-CA" sz="2800" dirty="0">
                <a:solidFill>
                  <a:schemeClr val="bg1"/>
                </a:solidFill>
              </a:rPr>
              <a:t>COMP1631 Advanced Spreadsheets – Winter 2024 – Section 06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E032EB3-9970-AF3F-AC97-7C3164CC3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110681"/>
            <a:ext cx="9439200" cy="3935901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44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646</TotalTime>
  <Words>368</Words>
  <Application>Microsoft Office PowerPoint</Application>
  <PresentationFormat>Widescreen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Sylfaen</vt:lpstr>
      <vt:lpstr>Symbol</vt:lpstr>
      <vt:lpstr>Times New Roman</vt:lpstr>
      <vt:lpstr>Office Theme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  <vt:lpstr>COMP1631 Advanced Spreadsheets – Winter 2024 – Section 06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COMP1631 Advanced Spreadsheets – Winter 2024 – Section 06</dc:title>
  <dc:creator>Mukto Akash</dc:creator>
  <cp:lastModifiedBy>Mukto Akash</cp:lastModifiedBy>
  <cp:revision>8</cp:revision>
  <dcterms:created xsi:type="dcterms:W3CDTF">2024-01-07T03:26:38Z</dcterms:created>
  <dcterms:modified xsi:type="dcterms:W3CDTF">2024-01-16T01:50:09Z</dcterms:modified>
</cp:coreProperties>
</file>